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0.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1.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829" r:id="rId7"/>
    <p:sldMasterId id="2147483857" r:id="rId8"/>
    <p:sldMasterId id="2147483886" r:id="rId9"/>
    <p:sldMasterId id="2147483914" r:id="rId10"/>
    <p:sldMasterId id="2147483939" r:id="rId11"/>
    <p:sldMasterId id="2147483967" r:id="rId12"/>
    <p:sldMasterId id="2147483980" r:id="rId13"/>
    <p:sldMasterId id="2147483998" r:id="rId14"/>
    <p:sldMasterId id="2147484016" r:id="rId15"/>
    <p:sldMasterId id="2147484044" r:id="rId16"/>
    <p:sldMasterId id="2147484073" r:id="rId17"/>
  </p:sldMasterIdLst>
  <p:notesMasterIdLst>
    <p:notesMasterId r:id="rId31"/>
  </p:notesMasterIdLst>
  <p:sldIdLst>
    <p:sldId id="668" r:id="rId18"/>
    <p:sldId id="679" r:id="rId19"/>
    <p:sldId id="705" r:id="rId20"/>
    <p:sldId id="715" r:id="rId21"/>
    <p:sldId id="706" r:id="rId22"/>
    <p:sldId id="714" r:id="rId23"/>
    <p:sldId id="726" r:id="rId24"/>
    <p:sldId id="717" r:id="rId25"/>
    <p:sldId id="718" r:id="rId26"/>
    <p:sldId id="707" r:id="rId27"/>
    <p:sldId id="704" r:id="rId28"/>
    <p:sldId id="682" r:id="rId29"/>
    <p:sldId id="725" r:id="rId30"/>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AA98D0-4922-4CBC-BC91-7B29547F2065}">
          <p14:sldIdLst>
            <p14:sldId id="668"/>
            <p14:sldId id="679"/>
            <p14:sldId id="705"/>
            <p14:sldId id="715"/>
            <p14:sldId id="706"/>
            <p14:sldId id="714"/>
            <p14:sldId id="726"/>
            <p14:sldId id="717"/>
            <p14:sldId id="718"/>
            <p14:sldId id="707"/>
            <p14:sldId id="704"/>
            <p14:sldId id="682"/>
            <p14:sldId id="7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emo" initials="D" lastIdx="5" clrIdx="6">
    <p:extLst>
      <p:ext uri="{19B8F6BF-5375-455C-9EA6-DF929625EA0E}">
        <p15:presenceInfo xmlns:p15="http://schemas.microsoft.com/office/powerpoint/2012/main" userId="Demo" providerId="None"/>
      </p:ext>
    </p:extLst>
  </p:cmAuthor>
  <p:cmAuthor id="1" name="Shashank Khedikar (RGEN Solutions)" initials="SK(S" lastIdx="5" clrIdx="0">
    <p:extLst>
      <p:ext uri="{19B8F6BF-5375-455C-9EA6-DF929625EA0E}">
        <p15:presenceInfo xmlns:p15="http://schemas.microsoft.com/office/powerpoint/2012/main" userId="S-1-5-21-2127521184-1604012920-1887927527-7492838" providerId="AD"/>
      </p:ext>
    </p:extLst>
  </p:cmAuthor>
  <p:cmAuthor id="2" name="Author" initials="A" lastIdx="516" clrIdx="1"/>
  <p:cmAuthor id="4" name="Sanjay Soni" initials="SS" lastIdx="46" clrIdx="3">
    <p:extLst>
      <p:ext uri="{19B8F6BF-5375-455C-9EA6-DF929625EA0E}">
        <p15:presenceInfo xmlns:p15="http://schemas.microsoft.com/office/powerpoint/2012/main" userId="S-1-5-21-2127521184-1604012920-1887927527-2307239" providerId="AD"/>
      </p:ext>
    </p:extLst>
  </p:cmAuthor>
  <p:cmAuthor id="5" name="John Doyle" initials="JD" lastIdx="34" clrIdx="4">
    <p:extLst>
      <p:ext uri="{19B8F6BF-5375-455C-9EA6-DF929625EA0E}">
        <p15:presenceInfo xmlns:p15="http://schemas.microsoft.com/office/powerpoint/2012/main" userId="S-1-5-21-2127521184-1604012920-1887927527-2390110" providerId="AD"/>
      </p:ext>
    </p:extLst>
  </p:cmAuthor>
  <p:cmAuthor id="6" name="Christoph Schuler (Advaiya Inc)" initials="CS(I" lastIdx="2" clrIdx="5">
    <p:extLst>
      <p:ext uri="{19B8F6BF-5375-455C-9EA6-DF929625EA0E}">
        <p15:presenceInfo xmlns:p15="http://schemas.microsoft.com/office/powerpoint/2012/main" userId="Christoph Schuler (Advaiya In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C30D"/>
    <a:srgbClr val="FFCC00"/>
    <a:srgbClr val="F2C812"/>
    <a:srgbClr val="000000"/>
    <a:srgbClr val="FFFF00"/>
    <a:srgbClr val="FFFFFF"/>
    <a:srgbClr val="217346"/>
    <a:srgbClr val="00539B"/>
    <a:srgbClr val="91919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73" autoAdjust="0"/>
    <p:restoredTop sz="90825" autoAdjust="0"/>
  </p:normalViewPr>
  <p:slideViewPr>
    <p:cSldViewPr snapToGrid="0">
      <p:cViewPr varScale="1">
        <p:scale>
          <a:sx n="67" d="100"/>
          <a:sy n="67" d="100"/>
        </p:scale>
        <p:origin x="948" y="60"/>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1.xml"/><Relationship Id="rId20" Type="http://schemas.openxmlformats.org/officeDocument/2006/relationships/slide" Target="slides/slide3.xml"/><Relationship Id="rId29"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7.xml"/><Relationship Id="rId32"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tableStyles" Target="tableStyles.xml"/><Relationship Id="rId10" Type="http://schemas.openxmlformats.org/officeDocument/2006/relationships/slideMaster" Target="slideMasters/slideMaster5.xml"/><Relationship Id="rId19" Type="http://schemas.openxmlformats.org/officeDocument/2006/relationships/slide" Target="slides/slide2.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theme" Target="theme/theme1.xml"/><Relationship Id="rId8"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3407"/>
          </a:xfrm>
          <a:prstGeom prst="rect">
            <a:avLst/>
          </a:prstGeom>
        </p:spPr>
        <p:txBody>
          <a:bodyPr vert="horz" lIns="91440" tIns="45720" rIns="91440" bIns="45720" rtlCol="0"/>
          <a:lstStyle>
            <a:lvl1pPr algn="r">
              <a:defRPr sz="1200"/>
            </a:lvl1pPr>
          </a:lstStyle>
          <a:p>
            <a:fld id="{59A8EEF1-40DE-49EB-B8BE-E849EEAC24BC}" type="datetimeFigureOut">
              <a:rPr lang="en-US" smtClean="0"/>
              <a:t>5/28/2018</a:t>
            </a:fld>
            <a:endParaRPr lang="en-US"/>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9"/>
            <a:ext cx="3037840" cy="46340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1440" tIns="45720" rIns="91440" bIns="45720" rtlCol="0" anchor="b"/>
          <a:lstStyle>
            <a:lvl1pPr algn="r">
              <a:defRPr sz="1200"/>
            </a:lvl1pPr>
          </a:lstStyle>
          <a:p>
            <a:fld id="{075C3270-D5B6-4AE0-BFEC-3BB548CBAE0E}" type="slidenum">
              <a:rPr lang="en-US" smtClean="0"/>
              <a:t>‹#›</a:t>
            </a:fld>
            <a:endParaRPr lang="en-US"/>
          </a:p>
        </p:txBody>
      </p:sp>
    </p:spTree>
    <p:extLst>
      <p:ext uri="{BB962C8B-B14F-4D97-AF65-F5344CB8AC3E}">
        <p14:creationId xmlns:p14="http://schemas.microsoft.com/office/powerpoint/2010/main" val="912884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75C3270-D5B6-4AE0-BFEC-3BB548CBAE0E}" type="slidenum">
              <a:rPr lang="en-US" smtClean="0"/>
              <a:t>6</a:t>
            </a:fld>
            <a:endParaRPr lang="en-US"/>
          </a:p>
        </p:txBody>
      </p:sp>
    </p:spTree>
    <p:extLst>
      <p:ext uri="{BB962C8B-B14F-4D97-AF65-F5344CB8AC3E}">
        <p14:creationId xmlns:p14="http://schemas.microsoft.com/office/powerpoint/2010/main" val="174728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ctr"/>
            <a:endParaRPr lang="en-US" sz="1000" kern="1200" dirty="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3006573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77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smtClea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smtClean="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a:t>
            </a: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smtClean="0"/>
              <a:t>Level 200 Deck</a:t>
            </a:r>
          </a:p>
        </p:txBody>
      </p:sp>
    </p:spTree>
    <p:extLst>
      <p:ext uri="{BB962C8B-B14F-4D97-AF65-F5344CB8AC3E}">
        <p14:creationId xmlns:p14="http://schemas.microsoft.com/office/powerpoint/2010/main" val="305496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508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34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14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153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785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5166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27377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205733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304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345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518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34124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092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815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762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0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959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4876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05053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3896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035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999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9441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721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3349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04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0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6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533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199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87122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0386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145224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7437" y="146443"/>
            <a:ext cx="3876675" cy="4557229"/>
          </a:xfrm>
        </p:spPr>
        <p:txBody>
          <a:bodyPr/>
          <a:lstStyle>
            <a:lvl1pPr marL="0" indent="0">
              <a:buFont typeface="Arial" panose="020B0604020202020204" pitchFamily="34" charset="0"/>
              <a:buNone/>
              <a:defRPr sz="6000" b="1"/>
            </a:lvl1pPr>
          </a:lstStyle>
          <a:p>
            <a:pPr lvl="0"/>
            <a:r>
              <a:rPr lang="en-US" dirty="0" smtClean="0"/>
              <a:t>AGENDA</a:t>
            </a:r>
          </a:p>
          <a:p>
            <a:pPr lvl="1"/>
            <a:r>
              <a:rPr lang="en-US" dirty="0" smtClean="0"/>
              <a:t>Second level</a:t>
            </a:r>
          </a:p>
        </p:txBody>
      </p:sp>
    </p:spTree>
    <p:extLst>
      <p:ext uri="{BB962C8B-B14F-4D97-AF65-F5344CB8AC3E}">
        <p14:creationId xmlns:p14="http://schemas.microsoft.com/office/powerpoint/2010/main" val="382964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55016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213628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53206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98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118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131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092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045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414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310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69240" y="289511"/>
            <a:ext cx="4487487" cy="4430271"/>
          </a:xfrm>
        </p:spPr>
        <p:txBody>
          <a:bodyPr/>
          <a:lstStyle>
            <a:lvl1pPr>
              <a:defRPr>
                <a:solidFill>
                  <a:schemeClr val="tx2"/>
                </a:solidFill>
              </a:defRPr>
            </a:lvl1pPr>
          </a:lstStyle>
          <a:p>
            <a:r>
              <a:rPr lang="en-US" smtClean="0"/>
              <a:t>Click to edit Master title style</a:t>
            </a:r>
            <a:endParaRPr lang="en-US"/>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6431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770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6665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68519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417663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525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1820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63470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1530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30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9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69240" y="289511"/>
            <a:ext cx="4487487" cy="4430271"/>
          </a:xfrm>
        </p:spPr>
        <p:txBody>
          <a:bodyPr/>
          <a:lstStyle>
            <a:lvl1pPr>
              <a:defRPr>
                <a:solidFill>
                  <a:schemeClr val="accent2"/>
                </a:solidFill>
              </a:defRPr>
            </a:lvl1pPr>
          </a:lstStyle>
          <a:p>
            <a:r>
              <a:rPr lang="en-US" smtClean="0"/>
              <a:t>Click to edit Master title style</a:t>
            </a:r>
            <a:endParaRPr lang="en-US"/>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5498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2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345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68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7727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88107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272577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2968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3621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5"/>
            <a:ext cx="6276530" cy="875413"/>
          </a:xfrm>
          <a:noFill/>
        </p:spPr>
        <p:txBody>
          <a:bodyPr lIns="146304" tIns="91440" rIns="146304" bIns="91440" anchor="t" anchorCtr="0"/>
          <a:lstStyle>
            <a:lvl1pPr>
              <a:defRPr sz="5291" spc="-98" baseline="0">
                <a:gradFill>
                  <a:gsLst>
                    <a:gs pos="84066">
                      <a:srgbClr val="000000"/>
                    </a:gs>
                    <a:gs pos="57576">
                      <a:srgbClr val="000000"/>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69239" y="3007119"/>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smtClean="0"/>
              <a:t>City | Date</a:t>
            </a:r>
          </a:p>
        </p:txBody>
      </p:sp>
      <p:pic>
        <p:nvPicPr>
          <p:cNvPr id="8" name="Picture 7"/>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18544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smtClean="0"/>
              <a:t>City | Date</a:t>
            </a:r>
          </a:p>
        </p:txBody>
      </p:sp>
      <p:pic>
        <p:nvPicPr>
          <p:cNvPr id="8" name="Picture 7"/>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416490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24386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3"/>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4">
                <a:gradFill>
                  <a:gsLst>
                    <a:gs pos="57576">
                      <a:srgbClr val="FFFFFF"/>
                    </a:gs>
                    <a:gs pos="3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197555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50616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818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08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483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7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64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109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85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060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smtClean="0"/>
              <a:t>Click to edit Master title style</a:t>
            </a:r>
            <a:endParaRPr lang="en-US"/>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5417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401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sz="705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77"/>
            <a:ext cx="9860674"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6129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lang="en-US" sz="705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320872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265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3604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4653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12945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855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08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0956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27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290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576"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338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2015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7"/>
          </a:xfrm>
          <a:prstGeom prst="rect">
            <a:avLst/>
          </a:prstGeom>
        </p:spPr>
      </p:pic>
    </p:spTree>
    <p:extLst>
      <p:ext uri="{BB962C8B-B14F-4D97-AF65-F5344CB8AC3E}">
        <p14:creationId xmlns:p14="http://schemas.microsoft.com/office/powerpoint/2010/main" val="26623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8" y="3083652"/>
            <a:ext cx="3227129" cy="692059"/>
          </a:xfrm>
          <a:prstGeom prst="rect">
            <a:avLst/>
          </a:prstGeom>
        </p:spPr>
      </p:pic>
    </p:spTree>
    <p:extLst>
      <p:ext uri="{BB962C8B-B14F-4D97-AF65-F5344CB8AC3E}">
        <p14:creationId xmlns:p14="http://schemas.microsoft.com/office/powerpoint/2010/main" val="1833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25" indent="-284625">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20" indent="-275295">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45" indent="-28462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12" indent="-2239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8" indent="-2239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39412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0793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51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smtClea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smtClean="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a:t>
            </a: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smtClean="0"/>
              <a:t>L200 Deck</a:t>
            </a:r>
          </a:p>
        </p:txBody>
      </p:sp>
    </p:spTree>
    <p:extLst>
      <p:ext uri="{BB962C8B-B14F-4D97-AF65-F5344CB8AC3E}">
        <p14:creationId xmlns:p14="http://schemas.microsoft.com/office/powerpoint/2010/main" val="206453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757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7453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269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7841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109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4923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07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55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8915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1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15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6036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437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69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546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608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15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73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027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88779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255252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27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5989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183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8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67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227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314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213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798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077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3540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08336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7221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3828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8754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7989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3608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5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8100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1513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0889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978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256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4969616"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2376546"/>
            <a:ext cx="3492285" cy="3893625"/>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23847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906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172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397935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9786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6016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922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9413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8312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6589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047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smtClean="0"/>
              <a:t>Subtitle</a:t>
            </a:r>
            <a:endParaRPr lang="en-US" dirty="0"/>
          </a:p>
        </p:txBody>
      </p:sp>
    </p:spTree>
    <p:extLst>
      <p:ext uri="{BB962C8B-B14F-4D97-AF65-F5344CB8AC3E}">
        <p14:creationId xmlns:p14="http://schemas.microsoft.com/office/powerpoint/2010/main" val="341096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4664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439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40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803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063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298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54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44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77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73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D981FE-5D1F-41B2-B646-043BF0A5ACBC}"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0F8BCA-21CF-47CE-9FCA-13F27AE5EC29}" type="slidenum">
              <a:rPr lang="en-US" smtClean="0"/>
              <a:t>‹#›</a:t>
            </a:fld>
            <a:endParaRPr lang="en-US"/>
          </a:p>
        </p:txBody>
      </p:sp>
    </p:spTree>
    <p:extLst>
      <p:ext uri="{BB962C8B-B14F-4D97-AF65-F5344CB8AC3E}">
        <p14:creationId xmlns:p14="http://schemas.microsoft.com/office/powerpoint/2010/main" val="19966089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576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527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8943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308988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955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269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90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413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31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1541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Blank - image light">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2B1946-96B5-4840-BCE3-1E6CBFCE5D20}"/>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50000"/>
                    </a14:imgEffect>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7" name="Rectangle 6"/>
          <p:cNvSpPr/>
          <p:nvPr userDrawn="1"/>
        </p:nvSpPr>
        <p:spPr bwMode="auto">
          <a:xfrm>
            <a:off x="-811" y="0"/>
            <a:ext cx="12192811" cy="6858001"/>
          </a:xfrm>
          <a:prstGeom prst="rect">
            <a:avLst/>
          </a:prstGeom>
          <a:solidFill>
            <a:schemeClr val="tx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8766568"/>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302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575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8383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472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5953AD0-7361-4755-9F16-790BE48104A3}" type="datetimeFigureOut">
              <a:rPr lang="en-US" smtClean="0">
                <a:solidFill>
                  <a:srgbClr val="505050"/>
                </a:solidFill>
              </a:rPr>
              <a:pPr/>
              <a:t>5/28/2018</a:t>
            </a:fld>
            <a:endParaRPr lang="en-US" dirty="0">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3722D1-D77E-41ED-9FC0-BA6608D9DD8F}"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89858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352895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49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68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492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97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image" Target="../media/image17.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image" Target="../media/image17.png"/><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theme" Target="../theme/theme12.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4.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4.png"/><Relationship Id="rId5" Type="http://schemas.openxmlformats.org/officeDocument/2006/relationships/slideLayout" Target="../slideLayouts/slideLayout77.xml"/><Relationship Id="rId10" Type="http://schemas.openxmlformats.org/officeDocument/2006/relationships/theme" Target="../theme/theme7.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4.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08"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4070337549"/>
      </p:ext>
    </p:extLst>
  </p:cSld>
  <p:clrMap bg1="lt1" tx1="dk1" bg2="lt2" tx2="dk2" accent1="accent1" accent2="accent2" accent3="accent3" accent4="accent4" accent5="accent5" accent6="accent6" hlink="hlink" folHlink="folHlink"/>
  <p:sldLayoutIdLst>
    <p:sldLayoutId id="2147483714" r:id="rId1"/>
    <p:sldLayoutId id="2147484102" r:id="rId2"/>
    <p:sldLayoutId id="2147483675" r:id="rId3"/>
    <p:sldLayoutId id="2147483680" r:id="rId4"/>
    <p:sldLayoutId id="2147483682" r:id="rId5"/>
    <p:sldLayoutId id="2147483686" r:id="rId6"/>
    <p:sldLayoutId id="2147483683" r:id="rId7"/>
    <p:sldLayoutId id="2147484103" r:id="rId8"/>
    <p:sldLayoutId id="214748410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7844370"/>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2" r:id="rId25"/>
    <p:sldLayoutId id="214748404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19754814"/>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70" r:id="rId25"/>
    <p:sldLayoutId id="214748407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770410679"/>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8496703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8" r:id="rId17"/>
    <p:sldLayoutId id="214748385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3364074655"/>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1310374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91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7260390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79091280"/>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6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97462588"/>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28137867"/>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294267497"/>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1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hyperlink" Target="http://bit.ly/1ktON16" TargetMode="External"/><Relationship Id="rId7" Type="http://schemas.openxmlformats.org/officeDocument/2006/relationships/hyperlink" Target="https://powerbi.microsoft.com/" TargetMode="External"/><Relationship Id="rId2" Type="http://schemas.openxmlformats.org/officeDocument/2006/relationships/hyperlink" Target="http://tinyurl.com/hj5hdg6" TargetMode="External"/><Relationship Id="rId1" Type="http://schemas.openxmlformats.org/officeDocument/2006/relationships/slideLayout" Target="../slideLayouts/slideLayout8.xml"/><Relationship Id="rId6" Type="http://schemas.openxmlformats.org/officeDocument/2006/relationships/hyperlink" Target="http://bit.ly/1a9Q0gv" TargetMode="External"/><Relationship Id="rId11" Type="http://schemas.openxmlformats.org/officeDocument/2006/relationships/image" Target="../media/image34.png"/><Relationship Id="rId5" Type="http://schemas.openxmlformats.org/officeDocument/2006/relationships/hyperlink" Target="http://bit.ly/1vwbTLG" TargetMode="External"/><Relationship Id="rId10" Type="http://schemas.openxmlformats.org/officeDocument/2006/relationships/image" Target="../media/image33.jpg"/><Relationship Id="rId4" Type="http://schemas.openxmlformats.org/officeDocument/2006/relationships/hyperlink" Target="http://bit.ly/1FF88KA" TargetMode="External"/><Relationship Id="rId9" Type="http://schemas.openxmlformats.org/officeDocument/2006/relationships/image" Target="../media/image32.jp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a:t>
            </a:fld>
            <a:endParaRPr lang="en-IN">
              <a:solidFill>
                <a:srgbClr val="505050"/>
              </a:solidFill>
            </a:endParaRPr>
          </a:p>
        </p:txBody>
      </p:sp>
      <p:pic>
        <p:nvPicPr>
          <p:cNvPr id="4" name="Picture 3"/>
          <p:cNvPicPr>
            <a:picLocks noChangeAspect="1"/>
          </p:cNvPicPr>
          <p:nvPr/>
        </p:nvPicPr>
        <p:blipFill>
          <a:blip r:embed="rId2"/>
          <a:stretch>
            <a:fillRect/>
          </a:stretch>
        </p:blipFill>
        <p:spPr>
          <a:xfrm>
            <a:off x="23812" y="14287"/>
            <a:ext cx="12144375" cy="6829425"/>
          </a:xfrm>
          <a:prstGeom prst="rect">
            <a:avLst/>
          </a:prstGeom>
        </p:spPr>
      </p:pic>
    </p:spTree>
    <p:extLst>
      <p:ext uri="{BB962C8B-B14F-4D97-AF65-F5344CB8AC3E}">
        <p14:creationId xmlns:p14="http://schemas.microsoft.com/office/powerpoint/2010/main" val="19727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10</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228600"/>
            <a:ext cx="11187112" cy="627864"/>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a:t>
            </a:r>
            <a:endParaRPr lang="en-GB" sz="2400" dirty="0" err="1" smtClean="0">
              <a:gradFill>
                <a:gsLst>
                  <a:gs pos="2917">
                    <a:schemeClr val="tx1"/>
                  </a:gs>
                  <a:gs pos="30000">
                    <a:schemeClr val="tx1"/>
                  </a:gs>
                </a:gsLst>
                <a:lin ang="5400000" scaled="0"/>
              </a:gradFill>
            </a:endParaRPr>
          </a:p>
        </p:txBody>
      </p:sp>
      <p:sp>
        <p:nvSpPr>
          <p:cNvPr id="5" name="TextBox 4"/>
          <p:cNvSpPr txBox="1"/>
          <p:nvPr/>
        </p:nvSpPr>
        <p:spPr>
          <a:xfrm>
            <a:off x="442913" y="1042988"/>
            <a:ext cx="11479849" cy="1363450"/>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Cross Join the tables to find out the Winner</a:t>
            </a:r>
          </a:p>
          <a:p>
            <a:pPr>
              <a:lnSpc>
                <a:spcPct val="90000"/>
              </a:lnSpc>
              <a:spcAft>
                <a:spcPts val="600"/>
              </a:spcAft>
            </a:pPr>
            <a:endParaRPr lang="da-DK" sz="2400" dirty="0">
              <a:gradFill>
                <a:gsLst>
                  <a:gs pos="2917">
                    <a:schemeClr val="tx1"/>
                  </a:gs>
                  <a:gs pos="30000">
                    <a:schemeClr val="tx1"/>
                  </a:gs>
                </a:gsLst>
                <a:lin ang="5400000" scaled="0"/>
              </a:gradFill>
            </a:endParaRPr>
          </a:p>
          <a:p>
            <a:pPr>
              <a:lnSpc>
                <a:spcPct val="90000"/>
              </a:lnSpc>
              <a:spcAft>
                <a:spcPts val="600"/>
              </a:spcAft>
            </a:pPr>
            <a:r>
              <a:rPr lang="en-GB" dirty="0"/>
              <a:t>Returns a table that contains the Cartesian product of all rows from all tables in the arguments</a:t>
            </a:r>
            <a:endParaRPr lang="en-GB" sz="2400" dirty="0" smtClean="0">
              <a:gradFill>
                <a:gsLst>
                  <a:gs pos="2917">
                    <a:schemeClr val="tx1"/>
                  </a:gs>
                  <a:gs pos="30000">
                    <a:schemeClr val="tx1"/>
                  </a:gs>
                </a:gsLst>
                <a:lin ang="5400000" scaled="0"/>
              </a:gradFill>
            </a:endParaRPr>
          </a:p>
        </p:txBody>
      </p:sp>
      <p:sp>
        <p:nvSpPr>
          <p:cNvPr id="7" name="Rectangle 6"/>
          <p:cNvSpPr/>
          <p:nvPr/>
        </p:nvSpPr>
        <p:spPr>
          <a:xfrm>
            <a:off x="561159" y="2749461"/>
            <a:ext cx="3749744" cy="369332"/>
          </a:xfrm>
          <a:prstGeom prst="rect">
            <a:avLst/>
          </a:prstGeom>
        </p:spPr>
        <p:txBody>
          <a:bodyPr wrap="none">
            <a:spAutoFit/>
          </a:bodyPr>
          <a:lstStyle/>
          <a:p>
            <a:r>
              <a:rPr lang="en-GB" b="1" dirty="0">
                <a:solidFill>
                  <a:srgbClr val="000000"/>
                </a:solidFill>
                <a:latin typeface="Menlo"/>
              </a:rPr>
              <a:t>CROSSJOIN( </a:t>
            </a:r>
            <a:r>
              <a:rPr lang="en-GB" b="1" dirty="0" err="1">
                <a:solidFill>
                  <a:srgbClr val="000000"/>
                </a:solidFill>
                <a:latin typeface="Menlo"/>
              </a:rPr>
              <a:t>Colors</a:t>
            </a:r>
            <a:r>
              <a:rPr lang="en-GB" b="1" dirty="0">
                <a:solidFill>
                  <a:srgbClr val="000000"/>
                </a:solidFill>
                <a:latin typeface="Menlo"/>
              </a:rPr>
              <a:t>, Stationery</a:t>
            </a:r>
            <a:r>
              <a:rPr lang="en-GB" dirty="0">
                <a:solidFill>
                  <a:srgbClr val="000000"/>
                </a:solidFill>
                <a:latin typeface="Menlo"/>
              </a:rPr>
              <a:t>)</a:t>
            </a:r>
            <a:endParaRPr lang="en-GB" dirty="0"/>
          </a:p>
        </p:txBody>
      </p:sp>
      <p:sp>
        <p:nvSpPr>
          <p:cNvPr id="9" name="Rectangle 8"/>
          <p:cNvSpPr/>
          <p:nvPr/>
        </p:nvSpPr>
        <p:spPr>
          <a:xfrm>
            <a:off x="561159" y="3572947"/>
            <a:ext cx="4823949" cy="369332"/>
          </a:xfrm>
          <a:prstGeom prst="rect">
            <a:avLst/>
          </a:prstGeom>
        </p:spPr>
        <p:txBody>
          <a:bodyPr wrap="none">
            <a:spAutoFit/>
          </a:bodyPr>
          <a:lstStyle/>
          <a:p>
            <a:r>
              <a:rPr lang="en-GB" b="1" dirty="0" err="1">
                <a:solidFill>
                  <a:srgbClr val="333333"/>
                </a:solidFill>
                <a:latin typeface="Segoe UI" panose="020B0502040204020203" pitchFamily="34" charset="0"/>
              </a:rPr>
              <a:t>rA</a:t>
            </a:r>
            <a:r>
              <a:rPr lang="en-GB" b="1" dirty="0">
                <a:solidFill>
                  <a:srgbClr val="333333"/>
                </a:solidFill>
                <a:latin typeface="Segoe UI" panose="020B0502040204020203" pitchFamily="34" charset="0"/>
              </a:rPr>
              <a:t> × </a:t>
            </a:r>
            <a:r>
              <a:rPr lang="en-GB" b="1" dirty="0" err="1">
                <a:solidFill>
                  <a:srgbClr val="333333"/>
                </a:solidFill>
                <a:latin typeface="Segoe UI" panose="020B0502040204020203" pitchFamily="34" charset="0"/>
              </a:rPr>
              <a:t>rb</a:t>
            </a:r>
            <a:r>
              <a:rPr lang="en-GB" b="1" dirty="0">
                <a:solidFill>
                  <a:srgbClr val="333333"/>
                </a:solidFill>
                <a:latin typeface="Segoe UI" panose="020B0502040204020203" pitchFamily="34" charset="0"/>
              </a:rPr>
              <a:t> × </a:t>
            </a:r>
            <a:r>
              <a:rPr lang="en-GB" b="1" dirty="0" err="1">
                <a:solidFill>
                  <a:srgbClr val="333333"/>
                </a:solidFill>
                <a:latin typeface="Segoe UI" panose="020B0502040204020203" pitchFamily="34" charset="0"/>
              </a:rPr>
              <a:t>rC</a:t>
            </a:r>
            <a:r>
              <a:rPr lang="en-GB" dirty="0">
                <a:solidFill>
                  <a:srgbClr val="333333"/>
                </a:solidFill>
                <a:latin typeface="Segoe UI" panose="020B0502040204020203" pitchFamily="34" charset="0"/>
              </a:rPr>
              <a:t> rows and </a:t>
            </a:r>
            <a:r>
              <a:rPr lang="en-GB" b="1" dirty="0" err="1">
                <a:solidFill>
                  <a:srgbClr val="333333"/>
                </a:solidFill>
                <a:latin typeface="Segoe UI" panose="020B0502040204020203" pitchFamily="34" charset="0"/>
              </a:rPr>
              <a:t>cA</a:t>
            </a:r>
            <a:r>
              <a:rPr lang="en-GB" b="1" dirty="0">
                <a:solidFill>
                  <a:srgbClr val="333333"/>
                </a:solidFill>
                <a:latin typeface="Segoe UI" panose="020B0502040204020203" pitchFamily="34" charset="0"/>
              </a:rPr>
              <a:t> + </a:t>
            </a:r>
            <a:r>
              <a:rPr lang="en-GB" b="1" dirty="0" err="1">
                <a:solidFill>
                  <a:srgbClr val="333333"/>
                </a:solidFill>
                <a:latin typeface="Segoe UI" panose="020B0502040204020203" pitchFamily="34" charset="0"/>
              </a:rPr>
              <a:t>cB</a:t>
            </a:r>
            <a:r>
              <a:rPr lang="en-GB" b="1" dirty="0">
                <a:solidFill>
                  <a:srgbClr val="333333"/>
                </a:solidFill>
                <a:latin typeface="Segoe UI" panose="020B0502040204020203" pitchFamily="34" charset="0"/>
              </a:rPr>
              <a:t> + </a:t>
            </a:r>
            <a:r>
              <a:rPr lang="en-GB" b="1" dirty="0" err="1">
                <a:solidFill>
                  <a:srgbClr val="333333"/>
                </a:solidFill>
                <a:latin typeface="Segoe UI" panose="020B0502040204020203" pitchFamily="34" charset="0"/>
              </a:rPr>
              <a:t>cC</a:t>
            </a:r>
            <a:r>
              <a:rPr lang="en-GB" dirty="0">
                <a:solidFill>
                  <a:srgbClr val="333333"/>
                </a:solidFill>
                <a:latin typeface="Segoe UI" panose="020B0502040204020203" pitchFamily="34" charset="0"/>
              </a:rPr>
              <a:t> columns</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903" y="4396433"/>
            <a:ext cx="4285714" cy="203809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272904983"/>
              </p:ext>
            </p:extLst>
          </p:nvPr>
        </p:nvGraphicFramePr>
        <p:xfrm>
          <a:off x="8596616" y="4877061"/>
          <a:ext cx="3240340" cy="741680"/>
        </p:xfrm>
        <a:graphic>
          <a:graphicData uri="http://schemas.openxmlformats.org/drawingml/2006/table">
            <a:tbl>
              <a:tblPr firstRow="1" bandRow="1">
                <a:tableStyleId>{93296810-A885-4BE3-A3E7-6D5BEEA58F35}</a:tableStyleId>
              </a:tblPr>
              <a:tblGrid>
                <a:gridCol w="1620170">
                  <a:extLst>
                    <a:ext uri="{9D8B030D-6E8A-4147-A177-3AD203B41FA5}">
                      <a16:colId xmlns:a16="http://schemas.microsoft.com/office/drawing/2014/main" val="1641352342"/>
                    </a:ext>
                  </a:extLst>
                </a:gridCol>
                <a:gridCol w="1620170">
                  <a:extLst>
                    <a:ext uri="{9D8B030D-6E8A-4147-A177-3AD203B41FA5}">
                      <a16:colId xmlns:a16="http://schemas.microsoft.com/office/drawing/2014/main" val="2401935741"/>
                    </a:ext>
                  </a:extLst>
                </a:gridCol>
              </a:tblGrid>
              <a:tr h="370840">
                <a:tc>
                  <a:txBody>
                    <a:bodyPr/>
                    <a:lstStyle/>
                    <a:p>
                      <a:r>
                        <a:rPr lang="da-DK" dirty="0" smtClean="0"/>
                        <a:t>Ca/ra</a:t>
                      </a:r>
                      <a:endParaRPr lang="en-GB" dirty="0"/>
                    </a:p>
                  </a:txBody>
                  <a:tcPr/>
                </a:tc>
                <a:tc>
                  <a:txBody>
                    <a:bodyPr/>
                    <a:lstStyle/>
                    <a:p>
                      <a:r>
                        <a:rPr lang="da-DK" dirty="0" smtClean="0"/>
                        <a:t>cb</a:t>
                      </a:r>
                      <a:endParaRPr lang="en-GB" dirty="0"/>
                    </a:p>
                  </a:txBody>
                  <a:tcPr/>
                </a:tc>
                <a:extLst>
                  <a:ext uri="{0D108BD9-81ED-4DB2-BD59-A6C34878D82A}">
                    <a16:rowId xmlns:a16="http://schemas.microsoft.com/office/drawing/2014/main" val="422453455"/>
                  </a:ext>
                </a:extLst>
              </a:tr>
              <a:tr h="370840">
                <a:tc>
                  <a:txBody>
                    <a:bodyPr/>
                    <a:lstStyle/>
                    <a:p>
                      <a:endParaRPr lang="en-GB" dirty="0"/>
                    </a:p>
                  </a:txBody>
                  <a:tcPr/>
                </a:tc>
                <a:tc>
                  <a:txBody>
                    <a:bodyPr/>
                    <a:lstStyle/>
                    <a:p>
                      <a:r>
                        <a:rPr lang="da-DK" dirty="0" smtClean="0"/>
                        <a:t>rb</a:t>
                      </a:r>
                      <a:endParaRPr lang="en-GB" dirty="0"/>
                    </a:p>
                  </a:txBody>
                  <a:tcPr/>
                </a:tc>
                <a:extLst>
                  <a:ext uri="{0D108BD9-81ED-4DB2-BD59-A6C34878D82A}">
                    <a16:rowId xmlns:a16="http://schemas.microsoft.com/office/drawing/2014/main" val="910616745"/>
                  </a:ext>
                </a:extLst>
              </a:tr>
            </a:tbl>
          </a:graphicData>
        </a:graphic>
      </p:graphicFrame>
    </p:spTree>
    <p:extLst>
      <p:ext uri="{BB962C8B-B14F-4D97-AF65-F5344CB8AC3E}">
        <p14:creationId xmlns:p14="http://schemas.microsoft.com/office/powerpoint/2010/main" val="216088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11</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3514725" y="142875"/>
            <a:ext cx="5472113" cy="627864"/>
          </a:xfrm>
          <a:prstGeom prst="rect">
            <a:avLst/>
          </a:prstGeom>
        </p:spPr>
        <p:style>
          <a:lnRef idx="2">
            <a:schemeClr val="accent2"/>
          </a:lnRef>
          <a:fillRef idx="1">
            <a:schemeClr val="lt1"/>
          </a:fillRef>
          <a:effectRef idx="0">
            <a:schemeClr val="accent2"/>
          </a:effectRef>
          <a:fontRef idx="minor">
            <a:schemeClr val="dk1"/>
          </a:fontRef>
        </p:style>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What will you achieve with PowerBI</a:t>
            </a:r>
            <a:endParaRPr lang="en-IN" sz="2400" dirty="0" err="1" smtClean="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495300" y="977910"/>
            <a:ext cx="8205788" cy="5712663"/>
          </a:xfrm>
          <a:prstGeom prst="rect">
            <a:avLst/>
          </a:prstGeom>
        </p:spPr>
      </p:pic>
    </p:spTree>
    <p:extLst>
      <p:ext uri="{BB962C8B-B14F-4D97-AF65-F5344CB8AC3E}">
        <p14:creationId xmlns:p14="http://schemas.microsoft.com/office/powerpoint/2010/main" val="245211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22820" y="262647"/>
            <a:ext cx="6269180" cy="3970318"/>
          </a:xfrm>
          <a:prstGeom prst="rect">
            <a:avLst/>
          </a:prstGeom>
          <a:noFill/>
        </p:spPr>
        <p:txBody>
          <a:bodyPr wrap="square" rtlCol="0">
            <a:spAutoFit/>
          </a:bodyPr>
          <a:lstStyle/>
          <a:p>
            <a:endParaRPr lang="en-US" dirty="0"/>
          </a:p>
          <a:p>
            <a:r>
              <a:rPr lang="en-US" dirty="0"/>
              <a:t>Get Power BI (Free) </a:t>
            </a:r>
            <a:r>
              <a:rPr lang="en-US" dirty="0" smtClean="0"/>
              <a:t>         </a:t>
            </a:r>
            <a:r>
              <a:rPr lang="en-US" dirty="0" smtClean="0">
                <a:hlinkClick r:id="rId2"/>
              </a:rPr>
              <a:t>http</a:t>
            </a:r>
            <a:r>
              <a:rPr lang="en-US" dirty="0">
                <a:hlinkClick r:id="rId2"/>
              </a:rPr>
              <a:t>://</a:t>
            </a:r>
            <a:r>
              <a:rPr lang="en-US" dirty="0" smtClean="0">
                <a:hlinkClick r:id="rId2"/>
              </a:rPr>
              <a:t>tinyurl.com/hj5hdg6</a:t>
            </a:r>
            <a:r>
              <a:rPr lang="en-US" dirty="0" smtClean="0"/>
              <a:t> </a:t>
            </a:r>
          </a:p>
          <a:p>
            <a:endParaRPr lang="en-US" dirty="0"/>
          </a:p>
          <a:p>
            <a:r>
              <a:rPr lang="en-US" dirty="0" smtClean="0"/>
              <a:t>Power BI Jump Start         </a:t>
            </a:r>
            <a:r>
              <a:rPr lang="en-US" dirty="0" smtClean="0">
                <a:hlinkClick r:id="rId3"/>
              </a:rPr>
              <a:t>http://bit.ly/1ktON16</a:t>
            </a:r>
            <a:r>
              <a:rPr lang="en-US" dirty="0" smtClean="0"/>
              <a:t> </a:t>
            </a:r>
          </a:p>
          <a:p>
            <a:endParaRPr lang="en-US" dirty="0"/>
          </a:p>
          <a:p>
            <a:r>
              <a:rPr lang="en-US" dirty="0" smtClean="0"/>
              <a:t>Power BI Getting Started </a:t>
            </a:r>
            <a:r>
              <a:rPr lang="en-US" dirty="0" smtClean="0">
                <a:hlinkClick r:id="rId4"/>
              </a:rPr>
              <a:t>http://bit.ly/1FF88KA</a:t>
            </a:r>
            <a:r>
              <a:rPr lang="en-US" dirty="0" smtClean="0"/>
              <a:t> </a:t>
            </a:r>
          </a:p>
          <a:p>
            <a:endParaRPr lang="en-US" dirty="0"/>
          </a:p>
          <a:p>
            <a:r>
              <a:rPr lang="en-US" dirty="0" smtClean="0"/>
              <a:t>Power BI Team Blog          </a:t>
            </a:r>
            <a:r>
              <a:rPr lang="en-US" dirty="0" smtClean="0">
                <a:hlinkClick r:id="rId5"/>
              </a:rPr>
              <a:t>http://bit.ly/1vwbTLG</a:t>
            </a:r>
            <a:r>
              <a:rPr lang="en-US" dirty="0" smtClean="0"/>
              <a:t> </a:t>
            </a:r>
          </a:p>
          <a:p>
            <a:endParaRPr lang="en-US" dirty="0"/>
          </a:p>
          <a:p>
            <a:r>
              <a:rPr lang="en-US" dirty="0" smtClean="0"/>
              <a:t>Power BI Channel 9          </a:t>
            </a:r>
            <a:r>
              <a:rPr lang="en-US" dirty="0" smtClean="0">
                <a:hlinkClick r:id="rId6"/>
              </a:rPr>
              <a:t>http://bit.ly/1a9Q0gv</a:t>
            </a:r>
            <a:r>
              <a:rPr lang="en-US" dirty="0" smtClean="0"/>
              <a:t> </a:t>
            </a:r>
          </a:p>
          <a:p>
            <a:endParaRPr lang="en-US" dirty="0"/>
          </a:p>
          <a:p>
            <a:r>
              <a:rPr lang="en-US" dirty="0"/>
              <a:t>Power BI                             </a:t>
            </a:r>
            <a:r>
              <a:rPr lang="en-US" dirty="0">
                <a:hlinkClick r:id="rId7"/>
              </a:rPr>
              <a:t>https://</a:t>
            </a:r>
            <a:r>
              <a:rPr lang="en-US" dirty="0" smtClean="0">
                <a:hlinkClick r:id="rId7"/>
              </a:rPr>
              <a:t>powerbi.microsoft.com</a:t>
            </a:r>
            <a:r>
              <a:rPr lang="en-US" dirty="0" smtClean="0"/>
              <a:t> </a:t>
            </a:r>
          </a:p>
          <a:p>
            <a:endParaRPr lang="en-US" dirty="0" smtClean="0"/>
          </a:p>
          <a:p>
            <a:endParaRPr lang="en-US" dirty="0" smtClean="0"/>
          </a:p>
        </p:txBody>
      </p:sp>
      <p:sp>
        <p:nvSpPr>
          <p:cNvPr id="5" name="TextBox 4"/>
          <p:cNvSpPr txBox="1"/>
          <p:nvPr/>
        </p:nvSpPr>
        <p:spPr>
          <a:xfrm>
            <a:off x="359923" y="262647"/>
            <a:ext cx="11167353" cy="1015663"/>
          </a:xfrm>
          <a:prstGeom prst="rect">
            <a:avLst/>
          </a:prstGeom>
          <a:noFill/>
        </p:spPr>
        <p:txBody>
          <a:bodyPr wrap="square" rtlCol="0">
            <a:spAutoFit/>
          </a:bodyPr>
          <a:lstStyle/>
          <a:p>
            <a:r>
              <a:rPr lang="en-US" sz="6000" dirty="0" smtClean="0">
                <a:latin typeface="Bodoni MT" panose="02070603080606020203" pitchFamily="18" charset="0"/>
              </a:rPr>
              <a:t>Resources</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923" y="1419225"/>
            <a:ext cx="1933575" cy="2362200"/>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1312" y="1419225"/>
            <a:ext cx="1919288" cy="2387174"/>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549" y="4057651"/>
            <a:ext cx="2400300" cy="2400300"/>
          </a:xfrm>
          <a:prstGeom prst="rect">
            <a:avLst/>
          </a:prstGeom>
        </p:spPr>
      </p:pic>
      <p:pic>
        <p:nvPicPr>
          <p:cNvPr id="7" name="Picture 6"/>
          <p:cNvPicPr>
            <a:picLocks noChangeAspect="1"/>
          </p:cNvPicPr>
          <p:nvPr/>
        </p:nvPicPr>
        <p:blipFill>
          <a:blip r:embed="rId11"/>
          <a:stretch>
            <a:fillRect/>
          </a:stretch>
        </p:blipFill>
        <p:spPr>
          <a:xfrm>
            <a:off x="2934585" y="4057651"/>
            <a:ext cx="1866015" cy="2500313"/>
          </a:xfrm>
          <a:prstGeom prst="rect">
            <a:avLst/>
          </a:prstGeom>
        </p:spPr>
      </p:pic>
    </p:spTree>
    <p:extLst>
      <p:ext uri="{BB962C8B-B14F-4D97-AF65-F5344CB8AC3E}">
        <p14:creationId xmlns:p14="http://schemas.microsoft.com/office/powerpoint/2010/main" val="162802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524"/>
            <a:ext cx="12191999" cy="68580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rgbClr val="002050"/>
              </a:solidFill>
            </a:endParaRPr>
          </a:p>
        </p:txBody>
      </p:sp>
      <p:pic>
        <p:nvPicPr>
          <p:cNvPr id="5" name="Picture 4">
            <a:extLst>
              <a:ext uri="{FF2B5EF4-FFF2-40B4-BE49-F238E27FC236}">
                <a16:creationId xmlns:a16="http://schemas.microsoft.com/office/drawing/2014/main" id="{F81333F1-91AE-4C78-9158-1B929231CC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8410" y="4538745"/>
            <a:ext cx="2075180" cy="930110"/>
          </a:xfrm>
          <a:prstGeom prst="rect">
            <a:avLst/>
          </a:prstGeom>
        </p:spPr>
      </p:pic>
      <p:sp>
        <p:nvSpPr>
          <p:cNvPr id="7" name="Content Placeholder 4">
            <a:extLst>
              <a:ext uri="{FF2B5EF4-FFF2-40B4-BE49-F238E27FC236}">
                <a16:creationId xmlns:a16="http://schemas.microsoft.com/office/drawing/2014/main" id="{69798032-02C1-4E76-9E41-99D585D6ABC9}"/>
              </a:ext>
            </a:extLst>
          </p:cNvPr>
          <p:cNvSpPr txBox="1">
            <a:spLocks/>
          </p:cNvSpPr>
          <p:nvPr/>
        </p:nvSpPr>
        <p:spPr>
          <a:xfrm>
            <a:off x="1011383" y="3438525"/>
            <a:ext cx="10169236" cy="531813"/>
          </a:xfrm>
          <a:prstGeom prst="rect">
            <a:avLst/>
          </a:prstGeom>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Font typeface="Arial" pitchFamily="34" charset="0"/>
              <a:buNone/>
            </a:pPr>
            <a:r>
              <a:rPr lang="en-US" sz="3200" dirty="0">
                <a:ln w="3175">
                  <a:noFill/>
                </a:ln>
                <a:solidFill>
                  <a:srgbClr val="505050"/>
                </a:solidFill>
                <a:cs typeface="Segoe UI" pitchFamily="34" charset="0"/>
              </a:rPr>
              <a:t>Empower today’s innovators to unleash the power of data and reimagine possibilities that will improve our world</a:t>
            </a:r>
          </a:p>
          <a:p>
            <a:pPr marL="0" indent="0" algn="ctr">
              <a:lnSpc>
                <a:spcPct val="100000"/>
              </a:lnSpc>
              <a:buFont typeface="Arial" pitchFamily="34" charset="0"/>
              <a:buNone/>
            </a:pPr>
            <a:endParaRPr lang="en-US" sz="3200" dirty="0">
              <a:ln w="3175">
                <a:noFill/>
              </a:ln>
              <a:solidFill>
                <a:srgbClr val="505050"/>
              </a:solidFill>
              <a:cs typeface="Segoe UI" pitchFamily="34" charset="0"/>
            </a:endParaRPr>
          </a:p>
        </p:txBody>
      </p:sp>
    </p:spTree>
    <p:extLst>
      <p:ext uri="{BB962C8B-B14F-4D97-AF65-F5344CB8AC3E}">
        <p14:creationId xmlns:p14="http://schemas.microsoft.com/office/powerpoint/2010/main" val="223461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2</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542925"/>
            <a:ext cx="11312240" cy="4887492"/>
          </a:xfrm>
          <a:prstGeom prst="rect">
            <a:avLst/>
          </a:prstGeom>
          <a:noFill/>
        </p:spPr>
        <p:txBody>
          <a:bodyPr wrap="square" lIns="182880" tIns="146304" rIns="182880" bIns="146304" rtlCol="0">
            <a:spAutoFit/>
          </a:bodyPr>
          <a:lstStyle/>
          <a:p>
            <a:pPr algn="ctr">
              <a:lnSpc>
                <a:spcPct val="90000"/>
              </a:lnSpc>
              <a:spcAft>
                <a:spcPts val="600"/>
              </a:spcAft>
            </a:pPr>
            <a:r>
              <a:rPr lang="da-DK" sz="166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D A X</a:t>
            </a:r>
            <a:endParaRPr lang="en-GB" sz="16600" dirty="0" err="1" smtClean="0">
              <a:gradFill>
                <a:gsLst>
                  <a:gs pos="2917">
                    <a:schemeClr val="tx1"/>
                  </a:gs>
                  <a:gs pos="30000">
                    <a:schemeClr val="tx1"/>
                  </a:gs>
                </a:gsLst>
                <a:lin ang="5400000" scaled="0"/>
              </a:gradFill>
              <a:latin typeface="Arial" panose="020B0604020202020204" pitchFamily="34" charset="0"/>
              <a:cs typeface="Arial" panose="020B0604020202020204" pitchFamily="34" charset="0"/>
            </a:endParaRPr>
          </a:p>
          <a:p>
            <a:pPr algn="ctr">
              <a:lnSpc>
                <a:spcPct val="90000"/>
              </a:lnSpc>
              <a:spcAft>
                <a:spcPts val="600"/>
              </a:spcAft>
            </a:pPr>
            <a:r>
              <a:rPr lang="da-DK" sz="8000" dirty="0" smtClean="0">
                <a:solidFill>
                  <a:srgbClr val="00B0F0"/>
                </a:solidFill>
                <a:latin typeface="Arial" panose="020B0604020202020204" pitchFamily="34" charset="0"/>
                <a:cs typeface="Arial" panose="020B0604020202020204" pitchFamily="34" charset="0"/>
              </a:rPr>
              <a:t>D</a:t>
            </a:r>
            <a:r>
              <a:rPr lang="da-DK" sz="6600" dirty="0" smtClean="0">
                <a:solidFill>
                  <a:srgbClr val="00B0F0"/>
                </a:solidFill>
                <a:latin typeface="Arial" panose="020B0604020202020204" pitchFamily="34" charset="0"/>
                <a:cs typeface="Arial" panose="020B0604020202020204" pitchFamily="34" charset="0"/>
              </a:rPr>
              <a:t>ATA </a:t>
            </a:r>
            <a:r>
              <a:rPr lang="da-DK" sz="8000" dirty="0" smtClean="0">
                <a:solidFill>
                  <a:srgbClr val="00B0F0"/>
                </a:solidFill>
                <a:latin typeface="Arial" panose="020B0604020202020204" pitchFamily="34" charset="0"/>
                <a:cs typeface="Arial" panose="020B0604020202020204" pitchFamily="34" charset="0"/>
              </a:rPr>
              <a:t>A</a:t>
            </a:r>
            <a:r>
              <a:rPr lang="da-DK" sz="6600" dirty="0" smtClean="0">
                <a:solidFill>
                  <a:srgbClr val="00B0F0"/>
                </a:solidFill>
                <a:latin typeface="Arial" panose="020B0604020202020204" pitchFamily="34" charset="0"/>
                <a:cs typeface="Arial" panose="020B0604020202020204" pitchFamily="34" charset="0"/>
              </a:rPr>
              <a:t>NALYSIS</a:t>
            </a:r>
            <a:r>
              <a:rPr lang="da-DK" sz="8000" dirty="0" smtClean="0">
                <a:solidFill>
                  <a:srgbClr val="00B0F0"/>
                </a:solidFill>
                <a:latin typeface="Arial" panose="020B0604020202020204" pitchFamily="34" charset="0"/>
                <a:cs typeface="Arial" panose="020B0604020202020204" pitchFamily="34" charset="0"/>
              </a:rPr>
              <a:t> A</a:t>
            </a:r>
            <a:r>
              <a:rPr lang="da-DK" sz="6600" dirty="0" smtClean="0">
                <a:solidFill>
                  <a:srgbClr val="00B0F0"/>
                </a:solidFill>
                <a:latin typeface="Arial" panose="020B0604020202020204" pitchFamily="34" charset="0"/>
                <a:cs typeface="Arial" panose="020B0604020202020204" pitchFamily="34" charset="0"/>
              </a:rPr>
              <a:t>ND</a:t>
            </a:r>
            <a:r>
              <a:rPr lang="da-DK" sz="8000" dirty="0" smtClean="0">
                <a:solidFill>
                  <a:srgbClr val="00B0F0"/>
                </a:solidFill>
                <a:latin typeface="Arial" panose="020B0604020202020204" pitchFamily="34" charset="0"/>
                <a:cs typeface="Arial" panose="020B0604020202020204" pitchFamily="34" charset="0"/>
              </a:rPr>
              <a:t> E</a:t>
            </a:r>
            <a:r>
              <a:rPr lang="da-DK" sz="6600" dirty="0" smtClean="0">
                <a:solidFill>
                  <a:srgbClr val="00B0F0"/>
                </a:solidFill>
                <a:latin typeface="Arial" panose="020B0604020202020204" pitchFamily="34" charset="0"/>
                <a:cs typeface="Arial" panose="020B0604020202020204" pitchFamily="34" charset="0"/>
              </a:rPr>
              <a:t>XPRESSIONS</a:t>
            </a:r>
          </a:p>
        </p:txBody>
      </p:sp>
    </p:spTree>
    <p:extLst>
      <p:ext uri="{BB962C8B-B14F-4D97-AF65-F5344CB8AC3E}">
        <p14:creationId xmlns:p14="http://schemas.microsoft.com/office/powerpoint/2010/main" val="222142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3</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271463" y="342900"/>
            <a:ext cx="11651299" cy="3339376"/>
          </a:xfrm>
          <a:prstGeom prst="rect">
            <a:avLst/>
          </a:prstGeom>
        </p:spPr>
        <p:style>
          <a:lnRef idx="2">
            <a:schemeClr val="accent2"/>
          </a:lnRef>
          <a:fillRef idx="1">
            <a:schemeClr val="lt1"/>
          </a:fillRef>
          <a:effectRef idx="0">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Why We need to Learn DAX?</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is a formula language associated with the Data modelling.</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contains important functions that can be use in Excel Power Pivot.</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is only associate with PowerBI.</a:t>
            </a:r>
          </a:p>
          <a:p>
            <a:pPr marL="342900" indent="-342900">
              <a:lnSpc>
                <a:spcPct val="90000"/>
              </a:lnSpc>
              <a:spcAft>
                <a:spcPts val="600"/>
              </a:spcAft>
              <a:buFont typeface="Arial" panose="020B0604020202020204" pitchFamily="34" charset="0"/>
              <a:buChar char="•"/>
            </a:pPr>
            <a:r>
              <a:rPr lang="en-GB" dirty="0"/>
              <a:t>It’s quite easy to create a new Power BI Desktop file and import some data into it. You can even create reports that show valuable insights without using any DAX formulas at all. But, what if you need to </a:t>
            </a:r>
            <a:r>
              <a:rPr lang="en-GB" dirty="0" err="1"/>
              <a:t>analyze</a:t>
            </a:r>
            <a:r>
              <a:rPr lang="en-GB" dirty="0"/>
              <a:t> growth percentage across product categories and for different date ranges? Or, you need to calculate year-over-year growth compared to market trends? DAX formulas provide </a:t>
            </a:r>
            <a:r>
              <a:rPr lang="en-GB" dirty="0" smtClean="0"/>
              <a:t>this.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associated with PowerBI</a:t>
            </a:r>
            <a:endParaRPr lang="en-GB"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08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4</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6" name="TextBox 5"/>
          <p:cNvSpPr txBox="1"/>
          <p:nvPr/>
        </p:nvSpPr>
        <p:spPr>
          <a:xfrm>
            <a:off x="271462" y="2991762"/>
            <a:ext cx="11651299" cy="1855893"/>
          </a:xfrm>
          <a:prstGeom prst="rect">
            <a:avLst/>
          </a:prstGeom>
        </p:spPr>
        <p:style>
          <a:lnRef idx="2">
            <a:schemeClr val="accent3"/>
          </a:lnRef>
          <a:fillRef idx="1">
            <a:schemeClr val="lt1"/>
          </a:fillRef>
          <a:effectRef idx="0">
            <a:schemeClr val="accent3"/>
          </a:effectRef>
          <a:fontRef idx="minor">
            <a:schemeClr val="dk1"/>
          </a:fontRef>
        </p:style>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What will you gain after DAX?</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Creation of amazing data modelling and functions.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It works with relational databases that perform dynamic aggregations.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Can create the difference between excel and dax functions.</a:t>
            </a:r>
            <a:endParaRPr lang="en-GB" sz="2400" dirty="0" err="1" smtClean="0">
              <a:gradFill>
                <a:gsLst>
                  <a:gs pos="2917">
                    <a:schemeClr val="tx1"/>
                  </a:gs>
                  <a:gs pos="30000">
                    <a:schemeClr val="tx1"/>
                  </a:gs>
                </a:gsLst>
                <a:lin ang="5400000" scaled="0"/>
              </a:gradFill>
            </a:endParaRPr>
          </a:p>
        </p:txBody>
      </p:sp>
      <p:sp>
        <p:nvSpPr>
          <p:cNvPr id="7" name="TextBox 6"/>
          <p:cNvSpPr txBox="1"/>
          <p:nvPr/>
        </p:nvSpPr>
        <p:spPr>
          <a:xfrm>
            <a:off x="271463" y="510443"/>
            <a:ext cx="11651299" cy="1446550"/>
          </a:xfrm>
          <a:prstGeom prst="rect">
            <a:avLst/>
          </a:prstGeom>
        </p:spPr>
        <p:style>
          <a:lnRef idx="2">
            <a:schemeClr val="accent1"/>
          </a:lnRef>
          <a:fillRef idx="1">
            <a:schemeClr val="lt1"/>
          </a:fillRef>
          <a:effectRef idx="0">
            <a:schemeClr val="accent1"/>
          </a:effectRef>
          <a:fontRef idx="minor">
            <a:schemeClr val="dk1"/>
          </a:fontRef>
        </p:style>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How will you Learn DAX?</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By practicising it with your datasets.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By analysing the data and the query given.</a:t>
            </a:r>
            <a:endParaRPr lang="en-GB"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1099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5</a:t>
            </a:fld>
            <a:endParaRPr lang="en-IN">
              <a:solidFill>
                <a:srgbClr val="505050"/>
              </a:solidFill>
            </a:endParaRPr>
          </a:p>
        </p:txBody>
      </p:sp>
      <p:pic>
        <p:nvPicPr>
          <p:cNvPr id="3" name="Picture 2"/>
          <p:cNvPicPr>
            <a:picLocks noChangeAspect="1"/>
          </p:cNvPicPr>
          <p:nvPr/>
        </p:nvPicPr>
        <p:blipFill>
          <a:blip r:embed="rId3"/>
          <a:stretch>
            <a:fillRect/>
          </a:stretch>
        </p:blipFill>
        <p:spPr>
          <a:xfrm>
            <a:off x="10440703" y="6242898"/>
            <a:ext cx="1314450" cy="447675"/>
          </a:xfrm>
          <a:prstGeom prst="rect">
            <a:avLst/>
          </a:prstGeom>
        </p:spPr>
      </p:pic>
      <p:sp>
        <p:nvSpPr>
          <p:cNvPr id="4" name="TextBox 3"/>
          <p:cNvSpPr txBox="1"/>
          <p:nvPr/>
        </p:nvSpPr>
        <p:spPr>
          <a:xfrm>
            <a:off x="625190" y="1657350"/>
            <a:ext cx="11129963" cy="627864"/>
          </a:xfrm>
          <a:prstGeom prst="rect">
            <a:avLst/>
          </a:prstGeom>
        </p:spPr>
        <p:style>
          <a:lnRef idx="2">
            <a:schemeClr val="accent2"/>
          </a:lnRef>
          <a:fillRef idx="1">
            <a:schemeClr val="lt1"/>
          </a:fillRef>
          <a:effectRef idx="0">
            <a:schemeClr val="accent2"/>
          </a:effectRef>
          <a:fontRef idx="minor">
            <a:schemeClr val="dk1"/>
          </a:fontRef>
        </p:style>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How a DAX function is written?</a:t>
            </a:r>
            <a:endParaRPr lang="en-GB"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196" y="2484847"/>
            <a:ext cx="3761558" cy="3859102"/>
          </a:xfrm>
          <a:prstGeom prst="rect">
            <a:avLst/>
          </a:prstGeom>
        </p:spPr>
      </p:pic>
    </p:spTree>
    <p:extLst>
      <p:ext uri="{BB962C8B-B14F-4D97-AF65-F5344CB8AC3E}">
        <p14:creationId xmlns:p14="http://schemas.microsoft.com/office/powerpoint/2010/main" val="3856617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6</a:t>
            </a:fld>
            <a:endParaRPr lang="en-IN">
              <a:solidFill>
                <a:srgbClr val="505050"/>
              </a:solidFill>
            </a:endParaRPr>
          </a:p>
        </p:txBody>
      </p:sp>
      <p:pic>
        <p:nvPicPr>
          <p:cNvPr id="5" name="Picture 4"/>
          <p:cNvPicPr>
            <a:picLocks noChangeAspect="1"/>
          </p:cNvPicPr>
          <p:nvPr/>
        </p:nvPicPr>
        <p:blipFill>
          <a:blip r:embed="rId3"/>
          <a:stretch>
            <a:fillRect/>
          </a:stretch>
        </p:blipFill>
        <p:spPr>
          <a:xfrm>
            <a:off x="10776542" y="6356350"/>
            <a:ext cx="1316850" cy="451143"/>
          </a:xfrm>
          <a:prstGeom prst="rect">
            <a:avLst/>
          </a:prstGeom>
        </p:spPr>
      </p:pic>
      <p:sp>
        <p:nvSpPr>
          <p:cNvPr id="8" name="TextBox 7"/>
          <p:cNvSpPr txBox="1"/>
          <p:nvPr/>
        </p:nvSpPr>
        <p:spPr>
          <a:xfrm>
            <a:off x="130812" y="2301073"/>
            <a:ext cx="11791950" cy="627864"/>
          </a:xfrm>
          <a:prstGeom prst="rect">
            <a:avLst/>
          </a:prstGeom>
          <a:noFill/>
        </p:spPr>
        <p:txBody>
          <a:bodyPr wrap="square" lIns="182880" tIns="146304" rIns="182880" bIns="146304" rtlCol="0">
            <a:spAutoFit/>
          </a:bodyPr>
          <a:lstStyle/>
          <a:p>
            <a:pPr>
              <a:lnSpc>
                <a:spcPct val="90000"/>
              </a:lnSpc>
              <a:spcAft>
                <a:spcPts val="600"/>
              </a:spcAft>
            </a:pPr>
            <a:endParaRPr lang="en-IN" sz="2400" dirty="0" err="1" smtClean="0">
              <a:gradFill>
                <a:gsLst>
                  <a:gs pos="2917">
                    <a:schemeClr val="tx1"/>
                  </a:gs>
                  <a:gs pos="30000">
                    <a:schemeClr val="tx1"/>
                  </a:gs>
                </a:gsLst>
                <a:lin ang="5400000" scaled="0"/>
              </a:gradFill>
            </a:endParaRPr>
          </a:p>
        </p:txBody>
      </p:sp>
      <p:pic>
        <p:nvPicPr>
          <p:cNvPr id="48130" name="Picture 2" descr="Image result for PowerBI da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137" y="109732"/>
            <a:ext cx="5067300" cy="1333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5137" y="1502688"/>
            <a:ext cx="11477625" cy="5078313"/>
          </a:xfrm>
          <a:prstGeom prst="rect">
            <a:avLst/>
          </a:prstGeom>
        </p:spPr>
        <p:txBody>
          <a:bodyPr wrap="square">
            <a:spAutoFit/>
          </a:bodyPr>
          <a:lstStyle/>
          <a:p>
            <a:r>
              <a:rPr lang="en-GB" dirty="0">
                <a:solidFill>
                  <a:srgbClr val="000000"/>
                </a:solidFill>
                <a:latin typeface="segoe-ui_normal"/>
              </a:rPr>
              <a:t>This formula includes the following syntax elements</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A.</a:t>
            </a:r>
            <a:r>
              <a:rPr lang="en-GB" dirty="0">
                <a:solidFill>
                  <a:srgbClr val="000000"/>
                </a:solidFill>
                <a:latin typeface="segoe-ui_normal"/>
              </a:rPr>
              <a:t> The measure name </a:t>
            </a:r>
            <a:r>
              <a:rPr lang="en-GB" b="1" dirty="0">
                <a:solidFill>
                  <a:srgbClr val="000000"/>
                </a:solidFill>
                <a:latin typeface="segoe-ui_bold"/>
              </a:rPr>
              <a:t>Total Sales</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B.</a:t>
            </a:r>
            <a:r>
              <a:rPr lang="en-GB" dirty="0">
                <a:solidFill>
                  <a:srgbClr val="000000"/>
                </a:solidFill>
                <a:latin typeface="segoe-ui_normal"/>
              </a:rPr>
              <a:t> The equals sign operator (</a:t>
            </a:r>
            <a:r>
              <a:rPr lang="en-GB" b="1" dirty="0">
                <a:solidFill>
                  <a:srgbClr val="000000"/>
                </a:solidFill>
                <a:latin typeface="segoe-ui_bold"/>
              </a:rPr>
              <a:t>=</a:t>
            </a:r>
            <a:r>
              <a:rPr lang="en-GB" dirty="0">
                <a:solidFill>
                  <a:srgbClr val="000000"/>
                </a:solidFill>
                <a:latin typeface="segoe-ui_normal"/>
              </a:rPr>
              <a:t>) indicates the beginning of the formula. When calculated, it will return a result</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C.</a:t>
            </a:r>
            <a:r>
              <a:rPr lang="en-GB" dirty="0">
                <a:solidFill>
                  <a:srgbClr val="000000"/>
                </a:solidFill>
                <a:latin typeface="segoe-ui_normal"/>
              </a:rPr>
              <a:t> The DAX function </a:t>
            </a:r>
            <a:r>
              <a:rPr lang="en-GB" b="1" dirty="0">
                <a:solidFill>
                  <a:srgbClr val="000000"/>
                </a:solidFill>
                <a:latin typeface="segoe-ui_bold"/>
              </a:rPr>
              <a:t>SUM</a:t>
            </a:r>
            <a:r>
              <a:rPr lang="en-GB" dirty="0">
                <a:solidFill>
                  <a:srgbClr val="000000"/>
                </a:solidFill>
                <a:latin typeface="segoe-ui_normal"/>
              </a:rPr>
              <a:t> adds up all of the numbers in the </a:t>
            </a:r>
            <a:r>
              <a:rPr lang="en-GB" b="1" dirty="0">
                <a:solidFill>
                  <a:srgbClr val="000000"/>
                </a:solidFill>
                <a:latin typeface="segoe-ui_bold"/>
              </a:rPr>
              <a:t>Sales[</a:t>
            </a:r>
            <a:r>
              <a:rPr lang="en-GB" b="1" dirty="0" err="1">
                <a:solidFill>
                  <a:srgbClr val="000000"/>
                </a:solidFill>
                <a:latin typeface="segoe-ui_bold"/>
              </a:rPr>
              <a:t>SalesAmount</a:t>
            </a:r>
            <a:r>
              <a:rPr lang="en-GB" b="1" dirty="0">
                <a:solidFill>
                  <a:srgbClr val="000000"/>
                </a:solidFill>
                <a:latin typeface="segoe-ui_bold"/>
              </a:rPr>
              <a:t>]</a:t>
            </a:r>
            <a:r>
              <a:rPr lang="en-GB" dirty="0">
                <a:solidFill>
                  <a:srgbClr val="000000"/>
                </a:solidFill>
                <a:latin typeface="segoe-ui_normal"/>
              </a:rPr>
              <a:t> column. </a:t>
            </a:r>
            <a:endParaRPr lang="en-GB" dirty="0" smtClean="0">
              <a:solidFill>
                <a:srgbClr val="000000"/>
              </a:solidFill>
              <a:latin typeface="segoe-ui_normal"/>
            </a:endParaRPr>
          </a:p>
          <a:p>
            <a:endParaRPr lang="en-GB" dirty="0">
              <a:solidFill>
                <a:srgbClr val="000000"/>
              </a:solidFill>
              <a:latin typeface="segoe-ui_normal"/>
            </a:endParaRPr>
          </a:p>
          <a:p>
            <a:r>
              <a:rPr lang="en-GB" b="1" dirty="0">
                <a:solidFill>
                  <a:srgbClr val="000000"/>
                </a:solidFill>
                <a:latin typeface="segoe-ui_bold"/>
              </a:rPr>
              <a:t>D.</a:t>
            </a:r>
            <a:r>
              <a:rPr lang="en-GB" dirty="0">
                <a:solidFill>
                  <a:srgbClr val="000000"/>
                </a:solidFill>
                <a:latin typeface="segoe-ui_normal"/>
              </a:rPr>
              <a:t> Parenthesis </a:t>
            </a:r>
            <a:r>
              <a:rPr lang="en-GB" b="1" dirty="0">
                <a:solidFill>
                  <a:srgbClr val="000000"/>
                </a:solidFill>
                <a:latin typeface="segoe-ui_bold"/>
              </a:rPr>
              <a:t>()</a:t>
            </a:r>
            <a:r>
              <a:rPr lang="en-GB" dirty="0">
                <a:solidFill>
                  <a:srgbClr val="000000"/>
                </a:solidFill>
                <a:latin typeface="segoe-ui_normal"/>
              </a:rPr>
              <a:t> surround an expression containing one or more arguments. All functions require at least one argument. An argument passes a value to a function</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E.</a:t>
            </a:r>
            <a:r>
              <a:rPr lang="en-GB" dirty="0">
                <a:solidFill>
                  <a:srgbClr val="000000"/>
                </a:solidFill>
                <a:latin typeface="segoe-ui_normal"/>
              </a:rPr>
              <a:t> The referenced table </a:t>
            </a:r>
            <a:r>
              <a:rPr lang="en-GB" b="1" dirty="0">
                <a:solidFill>
                  <a:srgbClr val="000000"/>
                </a:solidFill>
                <a:latin typeface="segoe-ui_bold"/>
              </a:rPr>
              <a:t>Sales</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F.</a:t>
            </a:r>
            <a:r>
              <a:rPr lang="en-GB" dirty="0">
                <a:solidFill>
                  <a:srgbClr val="000000"/>
                </a:solidFill>
                <a:latin typeface="segoe-ui_normal"/>
              </a:rPr>
              <a:t> The referenced column </a:t>
            </a:r>
            <a:r>
              <a:rPr lang="en-GB" b="1" dirty="0">
                <a:solidFill>
                  <a:srgbClr val="000000"/>
                </a:solidFill>
                <a:latin typeface="segoe-ui_bold"/>
              </a:rPr>
              <a:t>[</a:t>
            </a:r>
            <a:r>
              <a:rPr lang="en-GB" b="1" dirty="0" err="1">
                <a:solidFill>
                  <a:srgbClr val="000000"/>
                </a:solidFill>
                <a:latin typeface="segoe-ui_bold"/>
              </a:rPr>
              <a:t>SalesAmount</a:t>
            </a:r>
            <a:r>
              <a:rPr lang="en-GB" b="1" dirty="0">
                <a:solidFill>
                  <a:srgbClr val="000000"/>
                </a:solidFill>
                <a:latin typeface="segoe-ui_bold"/>
              </a:rPr>
              <a:t>]</a:t>
            </a:r>
            <a:r>
              <a:rPr lang="en-GB" dirty="0">
                <a:solidFill>
                  <a:srgbClr val="000000"/>
                </a:solidFill>
                <a:latin typeface="segoe-ui_normal"/>
              </a:rPr>
              <a:t> in the Sales table. With this argument, the SUM function knows on which column to aggregate a SUM</a:t>
            </a:r>
            <a:r>
              <a:rPr lang="en-GB" dirty="0" smtClean="0">
                <a:solidFill>
                  <a:srgbClr val="000000"/>
                </a:solidFill>
                <a:latin typeface="segoe-ui_normal"/>
              </a:rPr>
              <a:t>.</a:t>
            </a:r>
          </a:p>
          <a:p>
            <a:endParaRPr lang="en-GB" dirty="0">
              <a:solidFill>
                <a:srgbClr val="000000"/>
              </a:solidFill>
              <a:latin typeface="segoe-ui_normal"/>
            </a:endParaRPr>
          </a:p>
          <a:p>
            <a:r>
              <a:rPr lang="en-GB" dirty="0">
                <a:solidFill>
                  <a:srgbClr val="000000"/>
                </a:solidFill>
                <a:latin typeface="segoe-ui_normal"/>
              </a:rPr>
              <a:t>When trying to understand a DAX formula, it is often helpful to break down each of the elements into a language you think and speak every day. For example, you can read this formula as:</a:t>
            </a:r>
          </a:p>
        </p:txBody>
      </p:sp>
    </p:spTree>
    <p:extLst>
      <p:ext uri="{BB962C8B-B14F-4D97-AF65-F5344CB8AC3E}">
        <p14:creationId xmlns:p14="http://schemas.microsoft.com/office/powerpoint/2010/main" val="1638914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7</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228600"/>
            <a:ext cx="11187112" cy="1037207"/>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Functions</a:t>
            </a:r>
          </a:p>
          <a:p>
            <a:pPr>
              <a:lnSpc>
                <a:spcPct val="90000"/>
              </a:lnSpc>
              <a:spcAft>
                <a:spcPts val="600"/>
              </a:spcAft>
            </a:pPr>
            <a:endParaRPr lang="en-GB"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a:off x="442913" y="954001"/>
            <a:ext cx="9541440" cy="5736571"/>
          </a:xfrm>
          <a:prstGeom prst="rect">
            <a:avLst/>
          </a:prstGeom>
        </p:spPr>
      </p:pic>
    </p:spTree>
    <p:extLst>
      <p:ext uri="{BB962C8B-B14F-4D97-AF65-F5344CB8AC3E}">
        <p14:creationId xmlns:p14="http://schemas.microsoft.com/office/powerpoint/2010/main" val="360371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8</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328613" y="69167"/>
            <a:ext cx="11187112" cy="627864"/>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EXPRESSIONS</a:t>
            </a:r>
            <a:endParaRPr lang="en-GB" sz="2400" dirty="0" err="1" smtClean="0">
              <a:gradFill>
                <a:gsLst>
                  <a:gs pos="2917">
                    <a:schemeClr val="tx1"/>
                  </a:gs>
                  <a:gs pos="30000">
                    <a:schemeClr val="tx1"/>
                  </a:gs>
                </a:gsLst>
                <a:lin ang="5400000" scaled="0"/>
              </a:gradFill>
            </a:endParaRPr>
          </a:p>
        </p:txBody>
      </p:sp>
      <p:sp>
        <p:nvSpPr>
          <p:cNvPr id="5" name="TextBox 4"/>
          <p:cNvSpPr txBox="1"/>
          <p:nvPr/>
        </p:nvSpPr>
        <p:spPr>
          <a:xfrm>
            <a:off x="100013" y="697031"/>
            <a:ext cx="11987212" cy="54630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Each DAX function is hyperlinked to DAX functions details that have the DAX function description.</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Each one is classifed based on</a:t>
            </a:r>
          </a:p>
          <a:p>
            <a:pPr>
              <a:lnSpc>
                <a:spcPct val="90000"/>
              </a:lnSpc>
              <a:spcAft>
                <a:spcPts val="600"/>
              </a:spcAft>
            </a:pPr>
            <a:r>
              <a:rPr lang="da-DK" sz="2400" dirty="0" smtClean="0">
                <a:gradFill>
                  <a:gsLst>
                    <a:gs pos="2917">
                      <a:schemeClr val="tx1"/>
                    </a:gs>
                    <a:gs pos="30000">
                      <a:schemeClr val="tx1"/>
                    </a:gs>
                  </a:gsLst>
                  <a:lin ang="5400000" scaled="0"/>
                </a:gradFill>
              </a:rPr>
              <a:t>            a) Descriptions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b) Syntax.</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c) Parameters.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d) Return values.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e) Remarks.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f) Examples.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functions parameters naming conventions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it facilitate the usage and understanding of the DAX functions.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it prefixes to the parameter names. </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if the prefix is clear enough you can use the prefix itself as the parameter name.</a:t>
            </a:r>
          </a:p>
        </p:txBody>
      </p:sp>
    </p:spTree>
    <p:extLst>
      <p:ext uri="{BB962C8B-B14F-4D97-AF65-F5344CB8AC3E}">
        <p14:creationId xmlns:p14="http://schemas.microsoft.com/office/powerpoint/2010/main" val="25362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9</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877550" y="6337926"/>
            <a:ext cx="1314450" cy="447675"/>
          </a:xfrm>
          <a:prstGeom prst="rect">
            <a:avLst/>
          </a:prstGeom>
        </p:spPr>
      </p:pic>
      <p:sp>
        <p:nvSpPr>
          <p:cNvPr id="4" name="TextBox 3"/>
          <p:cNvSpPr txBox="1"/>
          <p:nvPr/>
        </p:nvSpPr>
        <p:spPr>
          <a:xfrm>
            <a:off x="410227" y="0"/>
            <a:ext cx="11187112" cy="627864"/>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FUNCTIONS</a:t>
            </a:r>
            <a:endParaRPr lang="en-GB"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a:off x="563234" y="627864"/>
            <a:ext cx="11191919" cy="2415350"/>
          </a:xfrm>
          <a:prstGeom prst="rect">
            <a:avLst/>
          </a:prstGeom>
        </p:spPr>
      </p:pic>
      <p:sp>
        <p:nvSpPr>
          <p:cNvPr id="6" name="Down Arrow 5"/>
          <p:cNvSpPr/>
          <p:nvPr/>
        </p:nvSpPr>
        <p:spPr bwMode="auto">
          <a:xfrm>
            <a:off x="6486525" y="2543175"/>
            <a:ext cx="771525" cy="985838"/>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3024187" y="2543175"/>
            <a:ext cx="771525" cy="985838"/>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9454214" y="2543175"/>
            <a:ext cx="771525" cy="985838"/>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1091073" y="3621389"/>
            <a:ext cx="10136239" cy="2822990"/>
          </a:xfrm>
          <a:prstGeom prst="rect">
            <a:avLst/>
          </a:prstGeom>
        </p:spPr>
      </p:pic>
    </p:spTree>
    <p:extLst>
      <p:ext uri="{BB962C8B-B14F-4D97-AF65-F5344CB8AC3E}">
        <p14:creationId xmlns:p14="http://schemas.microsoft.com/office/powerpoint/2010/main" val="37930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10.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1.xml><?xml version="1.0" encoding="utf-8"?>
<a:theme xmlns:a="http://schemas.openxmlformats.org/drawingml/2006/main" name="5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2.xml><?xml version="1.0" encoding="utf-8"?>
<a:theme xmlns:a="http://schemas.openxmlformats.org/drawingml/2006/main" name="3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Power BI Overview _BRK2568" id="{07B3E290-5A9F-466B-B48F-03423F871227}" vid="{2FDE698B-BE5B-4706-AA82-1865D512E0D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Power BI Overview _BRK2568" id="{E49EA6DA-94D8-45DC-A9F2-0C4322309D29}" vid="{B53B337B-29AC-4FFD-92F8-9CB5DFE2CCB6}"/>
    </a:ext>
  </a:extLst>
</a:theme>
</file>

<file path=ppt/theme/theme4.xml><?xml version="1.0" encoding="utf-8"?>
<a:theme xmlns:a="http://schemas.openxmlformats.org/drawingml/2006/main" name="3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3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4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9.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Override1.xml><?xml version="1.0" encoding="utf-8"?>
<a:themeOverride xmlns:a="http://schemas.openxmlformats.org/drawingml/2006/main">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is a level 200 deck that outlines the Power BI capabilities. It is a more detailed deck that accompanies the level 100 Power BI launch deck. It is intended to complement the Power BI IT Pro Level 200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Sanjay Soni</DisplayName>
        <AccountId>20060</AccountId>
        <AccountType/>
      </UserInfo>
    </Owner>
    <k21a64daf20d4502b2796a1c6b8ce6c8 xmlns="230e9df3-be65-4c73-a93b-d1236ebd677e">
      <Terms xmlns="http://schemas.microsoft.com/office/infopath/2007/PartnerControls"/>
    </k21a64daf20d4502b2796a1c6b8ce6c8>
    <Expire_x0020_Review xmlns="230e9df3-be65-4c73-a93b-d1236ebd677e">2016-08-08T07:00:00+00:00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No</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http://infopedia/kc02/media/Thumbnails/SQL Server Domain/KC02-23-74586/Power BI Capability Deck L200.png</Url>
      <Description>/kc02/media/Thumbnails/SQL Server Domain/KC02-23-74586/Power BI Capability Deck L200.png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s>
    </i0d941ee1e744ffea7aeee9924c91cbb>
    <PublishingExpirationDate xmlns="http://schemas.microsoft.com/sharepoint/v3" xsi:nil="true"/>
    <RoutingRuleDescription xmlns="http://schemas.microsoft.com/sharepoint/v3" xsi:nil="true"/>
    <DocumentSetKcId xmlns="ad820760-4664-4be3-bee2-f8b9a6708b4c">74586</DocumentSetKcId>
    <CoOwner xmlns="ad820760-4664-4be3-bee2-f8b9a6708b4c">
      <UserInfo>
        <DisplayName>i:0#.w|redmond\meeryan</DisplayName>
        <AccountId>6624</AccountId>
        <AccountType/>
      </UserInfo>
      <UserInfo>
        <DisplayName>i:0#.w|redmond\v-anmarv</DisplayName>
        <AccountId>62976</AccountId>
        <AccountType/>
      </UserInfo>
      <UserInfo>
        <DisplayName>i:0#.w|redmond\chrisper</DisplayName>
        <AccountId>49210</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TaxCatchAll xmlns="230e9df3-be65-4c73-a93b-d1236ebd677e">
      <Value>31</Value>
      <Value>13</Value>
      <Value>216</Value>
      <Value>311</Value>
      <Value>262</Value>
      <Value>762</Value>
      <Value>566</Value>
      <Value>156</Value>
      <Value>2324</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KC02-23-74598</_dlc_DocId>
    <_dlc_DocIdUrl xmlns="230e9df3-be65-4c73-a93b-d1236ebd677e">
      <Url>http://infopedia/kc02/docstore/_layouts/DocIdRedir.aspx?ID=KC02-23-74598</Url>
      <Description>KC02-23-74598</Description>
    </_dlc_DocIdUrl>
    <AverageRating xmlns="http://schemas.microsoft.com/sharepoint/v3" xsi:nil="true"/>
  </documentManagement>
</p:properties>
</file>

<file path=customXml/item5.xml><?xml version="1.0" encoding="utf-8"?>
<?mso-contentType ?>
<SharedContentType xmlns="Microsoft.SharePoint.Taxonomy.ContentTypeSync" SourceId="e385fb40-52d4-4fae-9c5b-3e8ff8a5878e" ContentTypeId="0x0101000E4CB7077FEE4FF7AE86D4A500EEC78003" PreviousValue="false"/>
</file>

<file path=customXml/itemProps1.xml><?xml version="1.0" encoding="utf-8"?>
<ds:datastoreItem xmlns:ds="http://schemas.openxmlformats.org/officeDocument/2006/customXml" ds:itemID="{224D1A93-209C-4802-BFDE-A8C210095D2E}">
  <ds:schemaRefs>
    <ds:schemaRef ds:uri="http://schemas.microsoft.com/sharepoint/events"/>
  </ds:schemaRefs>
</ds:datastoreItem>
</file>

<file path=customXml/itemProps2.xml><?xml version="1.0" encoding="utf-8"?>
<ds:datastoreItem xmlns:ds="http://schemas.openxmlformats.org/officeDocument/2006/customXml" ds:itemID="{C9809EFA-06F1-4B23-94EC-7EFD876B5350}">
  <ds:schemaRefs>
    <ds:schemaRef ds:uri="http://schemas.microsoft.com/sharepoint/v3/contenttype/forms"/>
  </ds:schemaRefs>
</ds:datastoreItem>
</file>

<file path=customXml/itemProps3.xml><?xml version="1.0" encoding="utf-8"?>
<ds:datastoreItem xmlns:ds="http://schemas.openxmlformats.org/officeDocument/2006/customXml" ds:itemID="{71875FBF-3EA2-42EF-9D78-0DE73C629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F809753-BD6D-417D-881F-81452428E4F9}">
  <ds:schemaRefs>
    <ds:schemaRef ds:uri="http://purl.org/dc/dcmitype/"/>
    <ds:schemaRef ds:uri="http://purl.org/dc/elements/1.1/"/>
    <ds:schemaRef ds:uri="230e9df3-be65-4c73-a93b-d1236ebd677e"/>
    <ds:schemaRef ds:uri="http://schemas.openxmlformats.org/package/2006/metadata/core-properties"/>
    <ds:schemaRef ds:uri="ad820760-4664-4be3-bee2-f8b9a6708b4c"/>
    <ds:schemaRef ds:uri="http://www.w3.org/XML/1998/namespace"/>
    <ds:schemaRef ds:uri="http://schemas.microsoft.com/office/infopath/2007/PartnerControls"/>
    <ds:schemaRef ds:uri="http://purl.org/dc/terms/"/>
    <ds:schemaRef ds:uri="http://schemas.microsoft.com/office/2006/documentManagement/types"/>
    <ds:schemaRef ds:uri="http://schemas.microsoft.com/sharepoint/v4"/>
    <ds:schemaRef ds:uri="http://schemas.microsoft.com/sharepoint/v3"/>
    <ds:schemaRef ds:uri="http://schemas.microsoft.com/office/2006/metadata/properties"/>
  </ds:schemaRefs>
</ds:datastoreItem>
</file>

<file path=customXml/itemProps5.xml><?xml version="1.0" encoding="utf-8"?>
<ds:datastoreItem xmlns:ds="http://schemas.openxmlformats.org/officeDocument/2006/customXml" ds:itemID="{124D2FD4-8DE7-448F-A1FC-782C2ABE009F}">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21924</TotalTime>
  <Words>416</Words>
  <Application>Microsoft Office PowerPoint</Application>
  <PresentationFormat>Widescreen</PresentationFormat>
  <Paragraphs>83</Paragraphs>
  <Slides>13</Slides>
  <Notes>2</Notes>
  <HiddenSlides>0</HiddenSlides>
  <MMClips>0</MMClips>
  <ScaleCrop>false</ScaleCrop>
  <HeadingPairs>
    <vt:vector size="8" baseType="variant">
      <vt:variant>
        <vt:lpstr>Fonts Used</vt:lpstr>
      </vt:variant>
      <vt:variant>
        <vt:i4>12</vt:i4>
      </vt:variant>
      <vt:variant>
        <vt:lpstr>Theme</vt:lpstr>
      </vt:variant>
      <vt:variant>
        <vt:i4>12</vt:i4>
      </vt:variant>
      <vt:variant>
        <vt:lpstr>Embedded OLE Servers</vt:lpstr>
      </vt:variant>
      <vt:variant>
        <vt:i4>1</vt:i4>
      </vt:variant>
      <vt:variant>
        <vt:lpstr>Slide Titles</vt:lpstr>
      </vt:variant>
      <vt:variant>
        <vt:i4>13</vt:i4>
      </vt:variant>
    </vt:vector>
  </HeadingPairs>
  <TitlesOfParts>
    <vt:vector size="38" baseType="lpstr">
      <vt:lpstr>Arial</vt:lpstr>
      <vt:lpstr>Bodoni MT</vt:lpstr>
      <vt:lpstr>Calibri</vt:lpstr>
      <vt:lpstr>Consolas</vt:lpstr>
      <vt:lpstr>Courier New</vt:lpstr>
      <vt:lpstr>Menlo</vt:lpstr>
      <vt:lpstr>Segoe UI</vt:lpstr>
      <vt:lpstr>Segoe UI Light</vt:lpstr>
      <vt:lpstr>Segoe UI Semibold</vt:lpstr>
      <vt:lpstr>segoe-ui_bold</vt:lpstr>
      <vt:lpstr>segoe-ui_normal</vt:lpstr>
      <vt:lpstr>Wingdings</vt:lpstr>
      <vt:lpstr>STB Product Families 2013</vt:lpstr>
      <vt:lpstr>Power BI Template</vt:lpstr>
      <vt:lpstr>2_WHITE TEMPLATE</vt:lpstr>
      <vt:lpstr>3_LIGHT COLOR TEMPLATE</vt:lpstr>
      <vt:lpstr>2_Power BI Template</vt:lpstr>
      <vt:lpstr>3_Power BI Template</vt:lpstr>
      <vt:lpstr>1_5-30610_Microsoft_Ignite_Keynote_Template</vt:lpstr>
      <vt:lpstr>4_Power BI Template</vt:lpstr>
      <vt:lpstr>4_LIGHT COLOR TEMPLATE</vt:lpstr>
      <vt:lpstr>2_LIGHT COLOR TEMPLATE</vt:lpstr>
      <vt:lpstr>5_LIGHT COLOR TEMPLATE</vt:lpstr>
      <vt:lpstr>3_WHITE TEMPLATE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Capability Deck Level 200</dc:title>
  <dc:creator>Sanjay Soni</dc:creator>
  <cp:keywords/>
  <cp:lastModifiedBy>Black Widow</cp:lastModifiedBy>
  <cp:revision>1829</cp:revision>
  <cp:lastPrinted>2015-05-19T00:06:12Z</cp:lastPrinted>
  <dcterms:created xsi:type="dcterms:W3CDTF">2015-05-11T15:24:15Z</dcterms:created>
  <dcterms:modified xsi:type="dcterms:W3CDTF">2018-05-28T17:35:14Z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p1cd454bacc149bfbcfd764edd279de7">
    <vt:lpwstr/>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216;#customer ready|8986c41d-21c5-4f8f-8a12-ea4625b46858</vt:lpwstr>
  </property>
  <property fmtid="{D5CDD505-2E9C-101B-9397-08002B2CF9AE}" pid="8" name="ItemType">
    <vt:lpwstr>31;#technical presentations|83a894cf-702b-47fc-aba5-41bd10dc1e75</vt:lpwstr>
  </property>
  <property fmtid="{D5CDD505-2E9C-101B-9397-08002B2CF9AE}" pid="9" name="bc28b5f076654a3b96073bbbebfeb8c9">
    <vt:lpwstr/>
  </property>
  <property fmtid="{D5CDD505-2E9C-101B-9397-08002B2CF9AE}" pid="10" name="Industries">
    <vt:lpwstr/>
  </property>
  <property fmtid="{D5CDD505-2E9C-101B-9397-08002B2CF9AE}" pid="11" name="MSProducts">
    <vt:lpwstr/>
  </property>
  <property fmtid="{D5CDD505-2E9C-101B-9397-08002B2CF9AE}" pid="12" name="j4d667fb28274e85b2214f6e751c8d1f">
    <vt:lpwstr/>
  </property>
  <property fmtid="{D5CDD505-2E9C-101B-9397-08002B2CF9AE}" pid="13" name="Competitors">
    <vt:lpwstr/>
  </property>
  <property fmtid="{D5CDD505-2E9C-101B-9397-08002B2CF9AE}" pid="14" name="SMSGDomain">
    <vt:lpwstr>566;#SQL Server Domain|0c0f1824-39dc-4b26-8c74-eff4364b812b;#156;#Server and Tools Business|6783548d-8609-4f97-be4a-4ca2616905a6</vt:lpwstr>
  </property>
  <property fmtid="{D5CDD505-2E9C-101B-9397-08002B2CF9AE}" pid="15" name="ItemRetentionFormula">
    <vt:lpwstr/>
  </property>
  <property fmtid="{D5CDD505-2E9C-101B-9397-08002B2CF9AE}" pid="16" name="BusinessArchitecture">
    <vt:lpwstr>13;#business intelligence|e1f9659f-bde9-4479-81f9-2bc6e8ec0057</vt:lpwstr>
  </property>
  <property fmtid="{D5CDD505-2E9C-101B-9397-08002B2CF9AE}" pid="17" name="SMSGTags">
    <vt:lpwstr/>
  </property>
  <property fmtid="{D5CDD505-2E9C-101B-9397-08002B2CF9AE}" pid="18" name="j031aa32f4154c8c9a646efae715ebde">
    <vt:lpwstr/>
  </property>
  <property fmtid="{D5CDD505-2E9C-101B-9397-08002B2CF9AE}" pid="19" name="Products">
    <vt:lpwstr>262;#Microsoft SQL Server|261ba873-f3ab-420e-96d6-e3004596a551;#2324;#Microsoft SQL Server Business Intelligence|9ffb7045-1f1b-41c0-987f-ffdc7c6f53c0</vt:lpwstr>
  </property>
  <property fmtid="{D5CDD505-2E9C-101B-9397-08002B2CF9AE}" pid="20" name="_dlc_DocIdItemGuid">
    <vt:lpwstr>4e483f87-ffd0-4047-bcc2-6a36cef5fcd3</vt:lpwstr>
  </property>
  <property fmtid="{D5CDD505-2E9C-101B-9397-08002B2CF9AE}" pid="21" name="EnterpriseDomainTags">
    <vt:lpwstr/>
  </property>
  <property fmtid="{D5CDD505-2E9C-101B-9397-08002B2CF9AE}" pid="22" name="l311460e3fdf46688abc31ddb7bdc05a">
    <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WorkflowChangePath">
    <vt:lpwstr>4c942473-d120-4286-a51a-b65ad3d92ffb,2;4c942473-d120-4286-a51a-b65ad3d92ffb,2;4c942473-d120-4286-a51a-b65ad3d92ffb,2;4c942473-d120-4286-a51a-b65ad3d92ffb,49;4c942473-d120-4286-a51a-b65ad3d92ffb,68;4c942473-d120-4286-a51a-b65ad3d92ffb,101;4c942473-d120-428</vt:lpwstr>
  </property>
  <property fmtid="{D5CDD505-2E9C-101B-9397-08002B2CF9AE}" pid="27" name="la4444b61d19467597d63190b69ac227">
    <vt:lpwstr/>
  </property>
  <property fmtid="{D5CDD505-2E9C-101B-9397-08002B2CF9AE}" pid="28" name="Topics">
    <vt:lpwstr/>
  </property>
  <property fmtid="{D5CDD505-2E9C-101B-9397-08002B2CF9AE}" pid="29" name="Groups">
    <vt:lpwstr>762;#SQL Server Marketing|bb7921b3-c1d8-4da4-b894-8b6075d9546d;#311;#Cloud and Enterprise Marketing Group|4f75e184-e5aa-4234-a07f-b032d60df254</vt:lpwstr>
  </property>
  <property fmtid="{D5CDD505-2E9C-101B-9397-08002B2CF9AE}" pid="30" name="MSProductsTaxHTField0">
    <vt:lpwstr/>
  </property>
  <property fmtid="{D5CDD505-2E9C-101B-9397-08002B2CF9AE}" pid="31" name="Languages">
    <vt:lpwstr/>
  </property>
  <property fmtid="{D5CDD505-2E9C-101B-9397-08002B2CF9AE}" pid="32" name="_docset_NoMedatataSyncRequired">
    <vt:lpwstr>False</vt:lpwstr>
  </property>
  <property fmtid="{D5CDD505-2E9C-101B-9397-08002B2CF9AE}" pid="33" name="messageframeworktype">
    <vt:lpwstr/>
  </property>
  <property fmtid="{D5CDD505-2E9C-101B-9397-08002B2CF9AE}" pid="34" name="MSLanguage">
    <vt:lpwstr/>
  </property>
  <property fmtid="{D5CDD505-2E9C-101B-9397-08002B2CF9AE}" pid="35" name="cb7870d3641f4a52807a63577a9c1b08">
    <vt:lpwstr/>
  </property>
  <property fmtid="{D5CDD505-2E9C-101B-9397-08002B2CF9AE}" pid="36" name="TechnicalLevel">
    <vt:lpwstr/>
  </property>
  <property fmtid="{D5CDD505-2E9C-101B-9397-08002B2CF9AE}" pid="37" name="Audiences">
    <vt:lpwstr/>
  </property>
  <property fmtid="{D5CDD505-2E9C-101B-9397-08002B2CF9AE}" pid="38" name="LearningOrganization">
    <vt:lpwstr/>
  </property>
  <property fmtid="{D5CDD505-2E9C-101B-9397-08002B2CF9AE}" pid="39" name="EmployeeRole">
    <vt:lpwstr/>
  </property>
  <property fmtid="{D5CDD505-2E9C-101B-9397-08002B2CF9AE}" pid="40" name="LearningDeliveryMethod">
    <vt:lpwstr/>
  </property>
  <property fmtid="{D5CDD505-2E9C-101B-9397-08002B2CF9AE}" pid="41" name="SalesGeography">
    <vt:lpwstr/>
  </property>
  <property fmtid="{D5CDD505-2E9C-101B-9397-08002B2CF9AE}" pid="42" name="Roles">
    <vt:lpwstr/>
  </property>
</Properties>
</file>